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19"/>
  </p:notesMasterIdLst>
  <p:handoutMasterIdLst>
    <p:handoutMasterId r:id="rId20"/>
  </p:handoutMasterIdLst>
  <p:sldIdLst>
    <p:sldId id="321" r:id="rId2"/>
    <p:sldId id="359" r:id="rId3"/>
    <p:sldId id="365" r:id="rId4"/>
    <p:sldId id="364" r:id="rId5"/>
    <p:sldId id="366" r:id="rId6"/>
    <p:sldId id="368" r:id="rId7"/>
    <p:sldId id="369" r:id="rId8"/>
    <p:sldId id="371" r:id="rId9"/>
    <p:sldId id="370" r:id="rId10"/>
    <p:sldId id="372" r:id="rId11"/>
    <p:sldId id="373" r:id="rId12"/>
    <p:sldId id="374" r:id="rId13"/>
    <p:sldId id="375" r:id="rId14"/>
    <p:sldId id="377" r:id="rId15"/>
    <p:sldId id="376" r:id="rId16"/>
    <p:sldId id="378" r:id="rId17"/>
    <p:sldId id="341" r:id="rId18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  <a:srgbClr val="FF6600"/>
    <a:srgbClr val="E5ECFF"/>
    <a:srgbClr val="AFAFAF"/>
    <a:srgbClr val="F5F5F6"/>
    <a:srgbClr val="585858"/>
    <a:srgbClr val="F9F9F9"/>
    <a:srgbClr val="939493"/>
    <a:srgbClr val="FFDD2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3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416" y="77"/>
      </p:cViewPr>
      <p:guideLst>
        <p:guide orient="horz" pos="1162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11.04.2023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11.04.2023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741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97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Отказоустойчивые кластера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Можно делать синхронно и асинхронно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50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ETL -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Extract, Transform, Load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918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946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530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074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Секционированием данных называется разбиение одной большой логической таблицы на несколько меньших физических секций</a:t>
            </a:r>
            <a:br>
              <a:rPr lang="en-US" sz="1200" dirty="0"/>
            </a:b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495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7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28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0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69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1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ql/10/ddl-partition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www.youtube.com/watch?v=ECkQtFnOxuA" TargetMode="External"/><Relationship Id="rId4" Type="http://schemas.openxmlformats.org/officeDocument/2006/relationships/hyperlink" Target="https://habr.com/ru/articles/273933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5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024228" y="1182955"/>
            <a:ext cx="74061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Реплицирование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412EA-86CE-46D7-A99B-91A9FC730FD1}"/>
              </a:ext>
            </a:extLst>
          </p:cNvPr>
          <p:cNvSpPr txBox="1"/>
          <p:nvPr/>
        </p:nvSpPr>
        <p:spPr>
          <a:xfrm>
            <a:off x="3914622" y="4301059"/>
            <a:ext cx="3666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Физическое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7FCF2C6-5D1F-4798-AA2B-2DB95383B4D4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5747816" y="2506394"/>
            <a:ext cx="3979510" cy="1794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455BA7-0C82-42F1-925A-55C4AA1C0568}"/>
              </a:ext>
            </a:extLst>
          </p:cNvPr>
          <p:cNvSpPr txBox="1"/>
          <p:nvPr/>
        </p:nvSpPr>
        <p:spPr>
          <a:xfrm>
            <a:off x="11587962" y="4301059"/>
            <a:ext cx="3507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Логическое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6C21376-20D0-4F76-8131-597DD2FF04A9}"/>
              </a:ext>
            </a:extLst>
          </p:cNvPr>
          <p:cNvCxnSpPr>
            <a:cxnSpLocks/>
          </p:cNvCxnSpPr>
          <p:nvPr/>
        </p:nvCxnSpPr>
        <p:spPr>
          <a:xfrm>
            <a:off x="10063956" y="2506394"/>
            <a:ext cx="3357200" cy="1794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364839" y="1182955"/>
            <a:ext cx="12726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Физическое реплицирование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09876BB-71E5-4422-99BB-DA385E84284D}"/>
              </a:ext>
            </a:extLst>
          </p:cNvPr>
          <p:cNvGrpSpPr/>
          <p:nvPr/>
        </p:nvGrpSpPr>
        <p:grpSpPr>
          <a:xfrm>
            <a:off x="4486910" y="2955539"/>
            <a:ext cx="11155680" cy="7672774"/>
            <a:chOff x="4486910" y="2955539"/>
            <a:chExt cx="11155680" cy="7672774"/>
          </a:xfrm>
        </p:grpSpPr>
        <p:pic>
          <p:nvPicPr>
            <p:cNvPr id="14" name="Picture 2" descr="https://distributedsystemsauthority.com/wp-content/uploads/2019/09/postgresArchitecture1.jpg">
              <a:extLst>
                <a:ext uri="{FF2B5EF4-FFF2-40B4-BE49-F238E27FC236}">
                  <a16:creationId xmlns:a16="http://schemas.microsoft.com/office/drawing/2014/main" id="{0A1BFC29-222B-436C-A233-F8D338C54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910" y="2955539"/>
              <a:ext cx="11155680" cy="7672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7DF72A90-87C1-44CA-A8D3-AB9DAFF4EDE9}"/>
                </a:ext>
              </a:extLst>
            </p:cNvPr>
            <p:cNvSpPr/>
            <p:nvPr/>
          </p:nvSpPr>
          <p:spPr>
            <a:xfrm>
              <a:off x="8778240" y="8572500"/>
              <a:ext cx="1286510" cy="132343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C00F3759-4C73-4641-8EC1-D8264A1FAF6B}"/>
                </a:ext>
              </a:extLst>
            </p:cNvPr>
            <p:cNvSpPr/>
            <p:nvPr/>
          </p:nvSpPr>
          <p:spPr>
            <a:xfrm>
              <a:off x="11399520" y="4770120"/>
              <a:ext cx="1286510" cy="132343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484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364839" y="1182955"/>
            <a:ext cx="12726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Физическое реплицирование</a:t>
            </a:r>
          </a:p>
        </p:txBody>
      </p:sp>
      <p:pic>
        <p:nvPicPr>
          <p:cNvPr id="3074" name="Picture 2" descr="Getting Started With PostgreSQL Streaming Replication">
            <a:extLst>
              <a:ext uri="{FF2B5EF4-FFF2-40B4-BE49-F238E27FC236}">
                <a16:creationId xmlns:a16="http://schemas.microsoft.com/office/drawing/2014/main" id="{BF1F6DF0-610D-4EF2-AAA0-DF3BB4651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056" y="3022600"/>
            <a:ext cx="11863387" cy="786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88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364839" y="1182955"/>
            <a:ext cx="12726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Физическое реплицирование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12425-B608-4FF4-AAD4-A4E3D99B5ABD}"/>
              </a:ext>
            </a:extLst>
          </p:cNvPr>
          <p:cNvSpPr txBox="1"/>
          <p:nvPr/>
        </p:nvSpPr>
        <p:spPr>
          <a:xfrm>
            <a:off x="3364839" y="4017873"/>
            <a:ext cx="1261454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/>
              <a:t>Ограничения</a:t>
            </a:r>
            <a:r>
              <a:rPr lang="en-US" sz="6600" dirty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600" dirty="0"/>
              <a:t>Одинаковая ОС и версия </a:t>
            </a:r>
            <a:r>
              <a:rPr lang="en-US" sz="6600" dirty="0"/>
              <a:t>Postgres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600" dirty="0"/>
              <a:t>Реплицируется весь кластер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22341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364839" y="1182955"/>
            <a:ext cx="12495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Логическое реплицирование</a:t>
            </a:r>
          </a:p>
        </p:txBody>
      </p:sp>
      <p:pic>
        <p:nvPicPr>
          <p:cNvPr id="6146" name="Picture 2" descr="https://d2908q01vomqb2.cloudfront.net/887309d048beef83ad3eabf2a79a64a389ab1c9f/2020/07/21/Using-logical-replication-to-replicate-2.png">
            <a:extLst>
              <a:ext uri="{FF2B5EF4-FFF2-40B4-BE49-F238E27FC236}">
                <a16:creationId xmlns:a16="http://schemas.microsoft.com/office/drawing/2014/main" id="{8937565A-D973-491A-8277-6708898F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62" y="3284538"/>
            <a:ext cx="14496097" cy="723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88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364839" y="1182955"/>
            <a:ext cx="12495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Логическое реплицирование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612425-B608-4FF4-AAD4-A4E3D99B5ABD}"/>
              </a:ext>
            </a:extLst>
          </p:cNvPr>
          <p:cNvSpPr txBox="1"/>
          <p:nvPr/>
        </p:nvSpPr>
        <p:spPr>
          <a:xfrm>
            <a:off x="3364839" y="3972152"/>
            <a:ext cx="110826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/>
              <a:t>Ограничения</a:t>
            </a:r>
            <a:r>
              <a:rPr lang="en-US" sz="6600" dirty="0"/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600" dirty="0"/>
              <a:t>Доступно с 10ой версии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6600" dirty="0"/>
              <a:t>Более сложная настройка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21706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41983" y="1182955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2263270" y="3292604"/>
            <a:ext cx="16378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Реплицирование позволяет создать отказоустойчивые кластеры БД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Логическое реплицирование хорошо подходит для </a:t>
            </a:r>
            <a:r>
              <a:rPr lang="en-US" sz="6000" dirty="0"/>
              <a:t>ETL  </a:t>
            </a:r>
            <a:r>
              <a:rPr lang="ru-RU" sz="6000" dirty="0"/>
              <a:t>и </a:t>
            </a:r>
            <a:r>
              <a:rPr lang="en-US" sz="6000" dirty="0"/>
              <a:t>Data Lake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16503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https://postgrespro.ru/docs/postgresql/10/ddl-partitioning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https://habr.com/ru/articles/273933/</a:t>
            </a:r>
            <a:endParaRPr lang="ru-RU" sz="3200" dirty="0"/>
          </a:p>
          <a:p>
            <a:r>
              <a:rPr lang="en-US" sz="3200" dirty="0"/>
              <a:t>https://habr.com/ru/companies/oleg-bunin/articles/309330/</a:t>
            </a:r>
          </a:p>
          <a:p>
            <a:r>
              <a:rPr lang="en-US" sz="3200" dirty="0">
                <a:hlinkClick r:id="rId5"/>
              </a:rPr>
              <a:t>https://www.youtube.com/watch?v=ECkQtFnOxuA</a:t>
            </a:r>
            <a:endParaRPr lang="ru-RU" sz="3200" dirty="0"/>
          </a:p>
          <a:p>
            <a:r>
              <a:rPr lang="en-US" sz="3200" dirty="0"/>
              <a:t>https://www.youtube.com/watch?v=3avnNax4Iw0</a:t>
            </a: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79560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 err="1"/>
              <a:t>Партиционирование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 err="1"/>
              <a:t>Шардирование</a:t>
            </a:r>
            <a:r>
              <a:rPr lang="ru-RU" sz="6000" dirty="0"/>
              <a:t> 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Репликация</a:t>
            </a:r>
            <a:endParaRPr lang="en-US" sz="6000" dirty="0"/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013848" y="1182955"/>
            <a:ext cx="14101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Partitioning</a:t>
            </a:r>
            <a:r>
              <a:rPr lang="ru-RU" sz="8000" dirty="0"/>
              <a:t>(Секционирование)</a:t>
            </a:r>
          </a:p>
        </p:txBody>
      </p:sp>
      <p:pic>
        <p:nvPicPr>
          <p:cNvPr id="1026" name="Picture 2" descr="HighLoad Junior Блог">
            <a:extLst>
              <a:ext uri="{FF2B5EF4-FFF2-40B4-BE49-F238E27FC236}">
                <a16:creationId xmlns:a16="http://schemas.microsoft.com/office/drawing/2014/main" id="{BD7D1451-CAF1-4A8C-853E-2EF109425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 t="1462" r="859" b="2047"/>
          <a:stretch/>
        </p:blipFill>
        <p:spPr bwMode="auto">
          <a:xfrm>
            <a:off x="3012262" y="2506394"/>
            <a:ext cx="13728270" cy="84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8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521933" y="1182955"/>
            <a:ext cx="130856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Когда нужно секционировать?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2263270" y="4229864"/>
            <a:ext cx="16378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Можно уменьшить область поиска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Нужно уметь ротировать данные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Часть данных редко используется</a:t>
            </a:r>
          </a:p>
        </p:txBody>
      </p:sp>
    </p:spTree>
    <p:extLst>
      <p:ext uri="{BB962C8B-B14F-4D97-AF65-F5344CB8AC3E}">
        <p14:creationId xmlns:p14="http://schemas.microsoft.com/office/powerpoint/2010/main" val="18072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6648" y="1182955"/>
            <a:ext cx="4214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Практика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A2FF32-046A-463E-8145-9B3456A5EDE4}"/>
              </a:ext>
            </a:extLst>
          </p:cNvPr>
          <p:cNvSpPr txBox="1"/>
          <p:nvPr/>
        </p:nvSpPr>
        <p:spPr>
          <a:xfrm>
            <a:off x="7884505" y="6271846"/>
            <a:ext cx="4360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Наследование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89D70-C66C-406A-B9C5-C4A6E615FBEE}"/>
              </a:ext>
            </a:extLst>
          </p:cNvPr>
          <p:cNvSpPr txBox="1"/>
          <p:nvPr/>
        </p:nvSpPr>
        <p:spPr>
          <a:xfrm>
            <a:off x="13121640" y="4301059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Декларативно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5549614-8C8B-4032-88C8-751F99492FAE}"/>
              </a:ext>
            </a:extLst>
          </p:cNvPr>
          <p:cNvCxnSpPr>
            <a:stCxn id="10" idx="2"/>
            <a:endCxn id="2" idx="0"/>
          </p:cNvCxnSpPr>
          <p:nvPr/>
        </p:nvCxnSpPr>
        <p:spPr>
          <a:xfrm>
            <a:off x="10063956" y="2506394"/>
            <a:ext cx="794" cy="3765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FE90CA6-2653-40D5-BFA4-1E8E7789250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063956" y="2506394"/>
            <a:ext cx="5214685" cy="1794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BC583B-2F62-4B64-B844-AC28F50566E1}"/>
              </a:ext>
            </a:extLst>
          </p:cNvPr>
          <p:cNvSpPr txBox="1"/>
          <p:nvPr/>
        </p:nvSpPr>
        <p:spPr>
          <a:xfrm>
            <a:off x="3914622" y="4301059"/>
            <a:ext cx="2307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Руками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FBFAF19-76A5-4C58-80FF-2C22EAD944AC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 flipH="1">
            <a:off x="5068143" y="2506394"/>
            <a:ext cx="4995813" cy="1794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4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41983" y="1182955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2263270" y="3292604"/>
            <a:ext cx="1637861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Благодаря секционированию можно уменьшить зону поиска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Нужно выстроить процесс автоматического обслуживания секций (создание, индексы, удаление)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оптимизации запросов нужно проверить значение параметра </a:t>
            </a:r>
            <a:r>
              <a:rPr lang="en-US" sz="6000" dirty="0"/>
              <a:t> </a:t>
            </a:r>
            <a:r>
              <a:rPr lang="en-US" sz="6000" dirty="0" err="1"/>
              <a:t>constraint_exclusion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94061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12710" y="1182955"/>
            <a:ext cx="67040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/>
              <a:t>Шардирование</a:t>
            </a:r>
            <a:endParaRPr lang="ru-RU" sz="8000" dirty="0"/>
          </a:p>
        </p:txBody>
      </p:sp>
      <p:pic>
        <p:nvPicPr>
          <p:cNvPr id="2050" name="Picture 2" descr="Шардирование и Партиционирование баз данных">
            <a:extLst>
              <a:ext uri="{FF2B5EF4-FFF2-40B4-BE49-F238E27FC236}">
                <a16:creationId xmlns:a16="http://schemas.microsoft.com/office/drawing/2014/main" id="{5C24C069-9A50-45A0-91B3-17CCED346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281" y="2862738"/>
            <a:ext cx="13000577" cy="79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3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6648" y="1182955"/>
            <a:ext cx="4214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68595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41983" y="1182955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2263270" y="3292604"/>
            <a:ext cx="16378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Благодаря </a:t>
            </a:r>
            <a:r>
              <a:rPr lang="ru-RU" sz="6000" dirty="0" err="1"/>
              <a:t>шардированию</a:t>
            </a:r>
            <a:r>
              <a:rPr lang="ru-RU" sz="6000" dirty="0"/>
              <a:t> можно горизонтально масштабироваться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Нужно очень тщательно продумывать разбиение данных между </a:t>
            </a:r>
            <a:r>
              <a:rPr lang="ru-RU" sz="6000" dirty="0" err="1"/>
              <a:t>шардами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7899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19586</TotalTime>
  <Words>240</Words>
  <Application>Microsoft Office PowerPoint</Application>
  <PresentationFormat>Произвольный</PresentationFormat>
  <Paragraphs>68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730</cp:revision>
  <dcterms:created xsi:type="dcterms:W3CDTF">2020-08-11T16:12:28Z</dcterms:created>
  <dcterms:modified xsi:type="dcterms:W3CDTF">2023-04-11T14:35:37Z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